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61" r:id="rId4"/>
    <p:sldId id="258" r:id="rId5"/>
    <p:sldId id="259" r:id="rId6"/>
    <p:sldId id="264" r:id="rId7"/>
    <p:sldId id="260" r:id="rId8"/>
    <p:sldId id="265" r:id="rId9"/>
    <p:sldId id="263"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8ABE3C1-DBE1-495D-B57B-2849774B866A}" type="datetimeFigureOut">
              <a:rPr lang="en-US" smtClean="0"/>
              <a:t>6/14/2015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341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6/14/2015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7644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EB90BD-B6CE-46B7-997F-7313B992CCDC}"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87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9D11F-B188-461D-B23F-39381795C052}"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517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E6D8D9-55A2-4063-B0F3-121F44549695}"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7030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5686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37406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26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26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470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249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6/14/2015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0702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6/14/2015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2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6/14/2015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0503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6/14/2015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343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6/14/2015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19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063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6E9DEC-419B-4CC5-A080-3B06BD5A8291}" type="datetimeFigureOut">
              <a:rPr lang="en-US" smtClean="0"/>
              <a:t>6/14/2015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34794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arkive.org/southern-gastric-brooding-frog/rheobatrachus-silus/#video-00.html" TargetMode="External"/><Relationship Id="rId2" Type="http://schemas.openxmlformats.org/officeDocument/2006/relationships/hyperlink" Target="http://www.aqua.org/explore/animals/blue-poison-dart-fro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kidzone.ws/lw/frogs/ws12.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arkive.org/southern-gastric-brooding-frog/rheobatrachus-silus/#video-00.html"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arkive.org/dyeing-poison-frog/dendrobates-tinctorius/#image-G15404.html"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1">
                <a:lumMod val="75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05098" y="1947331"/>
            <a:ext cx="6815669" cy="1646769"/>
          </a:xfrm>
        </p:spPr>
        <p:txBody>
          <a:bodyPr/>
          <a:lstStyle/>
          <a:p>
            <a:r>
              <a:rPr lang="en-US" sz="7600" dirty="0" smtClean="0"/>
              <a:t>Types of Frogs; </a:t>
            </a:r>
            <a:r>
              <a:rPr lang="en-US" sz="8500" dirty="0" smtClean="0"/>
              <a:t/>
            </a:r>
            <a:br>
              <a:rPr lang="en-US" sz="8500" dirty="0" smtClean="0"/>
            </a:br>
            <a:r>
              <a:rPr lang="en-US" sz="3500" dirty="0" smtClean="0"/>
              <a:t>Extinct/Threatened, Tree </a:t>
            </a:r>
            <a:r>
              <a:rPr lang="en-US" sz="3500" dirty="0"/>
              <a:t>F</a:t>
            </a:r>
            <a:r>
              <a:rPr lang="en-US" sz="3500" dirty="0" smtClean="0"/>
              <a:t>rogs, True </a:t>
            </a:r>
            <a:r>
              <a:rPr lang="en-US" sz="3500" dirty="0" smtClean="0"/>
              <a:t>Frogs, Poisonous Frogs</a:t>
            </a:r>
            <a:endParaRPr lang="en-US" sz="3500" dirty="0"/>
          </a:p>
        </p:txBody>
      </p:sp>
      <p:sp>
        <p:nvSpPr>
          <p:cNvPr id="3" name="Subtitle 2"/>
          <p:cNvSpPr>
            <a:spLocks noGrp="1"/>
          </p:cNvSpPr>
          <p:nvPr>
            <p:ph type="subTitle" idx="1"/>
          </p:nvPr>
        </p:nvSpPr>
        <p:spPr>
          <a:xfrm>
            <a:off x="2692398" y="3657597"/>
            <a:ext cx="6815669" cy="1079503"/>
          </a:xfrm>
        </p:spPr>
        <p:txBody>
          <a:bodyPr>
            <a:noAutofit/>
          </a:bodyPr>
          <a:lstStyle/>
          <a:p>
            <a:r>
              <a:rPr lang="en-US" sz="1800" dirty="0" smtClean="0"/>
              <a:t>Kylie </a:t>
            </a:r>
            <a:r>
              <a:rPr lang="en-US" sz="1800" dirty="0" err="1" smtClean="0"/>
              <a:t>Mazurkiewicz</a:t>
            </a:r>
            <a:r>
              <a:rPr lang="en-US" sz="1800" dirty="0" smtClean="0"/>
              <a:t>, ©2015</a:t>
            </a:r>
          </a:p>
          <a:p>
            <a:r>
              <a:rPr lang="en-US" sz="1800" dirty="0" smtClean="0"/>
              <a:t>Third Grade, Science</a:t>
            </a:r>
          </a:p>
          <a:p>
            <a:r>
              <a:rPr lang="en-US" sz="1800" dirty="0" smtClean="0"/>
              <a:t>Life Cycle</a:t>
            </a:r>
          </a:p>
          <a:p>
            <a:r>
              <a:rPr lang="en-US" sz="1800" dirty="0" smtClean="0"/>
              <a:t>June </a:t>
            </a:r>
            <a:r>
              <a:rPr lang="en-US" sz="1800" dirty="0" smtClean="0"/>
              <a:t>11</a:t>
            </a:r>
            <a:r>
              <a:rPr lang="en-US" sz="1800" baseline="30000" dirty="0" smtClean="0"/>
              <a:t>t</a:t>
            </a:r>
            <a:r>
              <a:rPr lang="en-US" sz="1800" baseline="30000" dirty="0" smtClean="0"/>
              <a:t>h</a:t>
            </a:r>
            <a:r>
              <a:rPr lang="en-US" sz="1800" dirty="0" smtClean="0"/>
              <a:t>, 2015</a:t>
            </a:r>
            <a:endParaRPr lang="en-US" sz="1800" dirty="0"/>
          </a:p>
        </p:txBody>
      </p:sp>
    </p:spTree>
    <p:extLst>
      <p:ext uri="{BB962C8B-B14F-4D97-AF65-F5344CB8AC3E}">
        <p14:creationId xmlns:p14="http://schemas.microsoft.com/office/powerpoint/2010/main" val="36177330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35100" y="88900"/>
            <a:ext cx="9296400" cy="596900"/>
          </a:xfrm>
          <a:solidFill>
            <a:schemeClr val="accent1">
              <a:lumMod val="60000"/>
              <a:lumOff val="40000"/>
            </a:schemeClr>
          </a:solidFill>
        </p:spPr>
        <p:txBody>
          <a:bodyPr>
            <a:normAutofit fontScale="90000"/>
          </a:bodyPr>
          <a:lstStyle/>
          <a:p>
            <a:r>
              <a:rPr lang="en-US" dirty="0" smtClean="0"/>
              <a:t>Credits Slide</a:t>
            </a:r>
            <a:endParaRPr lang="en-US" dirty="0"/>
          </a:p>
        </p:txBody>
      </p:sp>
      <p:sp>
        <p:nvSpPr>
          <p:cNvPr id="4" name="Content Placeholder 3"/>
          <p:cNvSpPr>
            <a:spLocks noGrp="1"/>
          </p:cNvSpPr>
          <p:nvPr>
            <p:ph sz="half" idx="4294967295"/>
          </p:nvPr>
        </p:nvSpPr>
        <p:spPr>
          <a:xfrm>
            <a:off x="914400" y="952500"/>
            <a:ext cx="9737725" cy="4572000"/>
          </a:xfrm>
        </p:spPr>
        <p:txBody>
          <a:bodyPr>
            <a:noAutofit/>
          </a:bodyPr>
          <a:lstStyle/>
          <a:p>
            <a:pPr marL="0" indent="0">
              <a:buNone/>
            </a:pPr>
            <a:r>
              <a:rPr lang="en-US" sz="1800" dirty="0" err="1" smtClean="0"/>
              <a:t>Comins</a:t>
            </a:r>
            <a:r>
              <a:rPr lang="en-US" sz="1800" dirty="0"/>
              <a:t>, Andy. (2009). </a:t>
            </a:r>
            <a:r>
              <a:rPr lang="en-US" sz="1800" i="1" dirty="0"/>
              <a:t>The Frog Scientist. </a:t>
            </a:r>
            <a:r>
              <a:rPr lang="en-US" sz="1800" dirty="0"/>
              <a:t>New York, New York: Houghton Mifflin Harcourt Publishing </a:t>
            </a:r>
            <a:r>
              <a:rPr lang="en-US" sz="1800" dirty="0" smtClean="0"/>
              <a:t>	Company</a:t>
            </a:r>
            <a:r>
              <a:rPr lang="en-US" sz="1800" dirty="0"/>
              <a:t>. </a:t>
            </a:r>
          </a:p>
          <a:p>
            <a:pPr marL="0" indent="0">
              <a:buNone/>
            </a:pPr>
            <a:r>
              <a:rPr lang="en-US" sz="1800" dirty="0"/>
              <a:t>Conant, R., &amp; Collins, J. (1998). </a:t>
            </a:r>
            <a:r>
              <a:rPr lang="en-US" sz="1800" i="1" dirty="0"/>
              <a:t>Reptiles and Amphibians: Eastern/ Central North America. </a:t>
            </a:r>
            <a:r>
              <a:rPr lang="en-US" sz="1800" dirty="0"/>
              <a:t>New York, New </a:t>
            </a:r>
            <a:r>
              <a:rPr lang="en-US" sz="1800" dirty="0" smtClean="0"/>
              <a:t>	York</a:t>
            </a:r>
            <a:r>
              <a:rPr lang="en-US" sz="1800" dirty="0"/>
              <a:t>. Houghton </a:t>
            </a:r>
            <a:r>
              <a:rPr lang="en-US" sz="1800" dirty="0" smtClean="0"/>
              <a:t>Mifflin Publishing Company.</a:t>
            </a:r>
          </a:p>
          <a:p>
            <a:pPr marL="0" indent="0">
              <a:buNone/>
            </a:pPr>
            <a:r>
              <a:rPr lang="en-US" sz="1800" dirty="0" smtClean="0"/>
              <a:t>Long</a:t>
            </a:r>
            <a:r>
              <a:rPr lang="en-US" sz="1800" dirty="0"/>
              <a:t>, Kim. (1998). </a:t>
            </a:r>
            <a:r>
              <a:rPr lang="en-US" sz="1800" i="1" dirty="0"/>
              <a:t>Frogs: A wildlife handbook. </a:t>
            </a:r>
            <a:r>
              <a:rPr lang="en-US" sz="1800" dirty="0"/>
              <a:t>Boulder, Colorado: Johnson Publishing Company.</a:t>
            </a:r>
          </a:p>
          <a:p>
            <a:pPr marL="0" indent="0">
              <a:buNone/>
            </a:pPr>
            <a:r>
              <a:rPr lang="en-US" sz="1800" dirty="0" smtClean="0"/>
              <a:t>National </a:t>
            </a:r>
            <a:r>
              <a:rPr lang="en-US" sz="1800" dirty="0"/>
              <a:t>Aquarium (2015). </a:t>
            </a:r>
            <a:r>
              <a:rPr lang="en-US" sz="1800" i="1" dirty="0"/>
              <a:t>Blue Poison Dart Frog. </a:t>
            </a:r>
            <a:r>
              <a:rPr lang="en-US" sz="1800" dirty="0"/>
              <a:t>Retrieved on June 9</a:t>
            </a:r>
            <a:r>
              <a:rPr lang="en-US" sz="1800" baseline="30000" dirty="0"/>
              <a:t>th</a:t>
            </a:r>
            <a:r>
              <a:rPr lang="en-US" sz="1800" dirty="0"/>
              <a:t>, 2015 from: </a:t>
            </a:r>
            <a:r>
              <a:rPr lang="en-US" sz="1800" dirty="0" smtClean="0"/>
              <a:t>	</a:t>
            </a:r>
            <a:r>
              <a:rPr lang="en-US" sz="1800" u="sng" dirty="0" smtClean="0">
                <a:hlinkClick r:id="rId2"/>
              </a:rPr>
              <a:t>http</a:t>
            </a:r>
            <a:r>
              <a:rPr lang="en-US" sz="1800" u="sng" dirty="0">
                <a:hlinkClick r:id="rId2"/>
              </a:rPr>
              <a:t>://</a:t>
            </a:r>
            <a:r>
              <a:rPr lang="en-US" sz="1800" dirty="0" smtClean="0">
                <a:hlinkClick r:id="rId2"/>
              </a:rPr>
              <a:t>www.aqua.org/explore/animals/blue-</a:t>
            </a:r>
            <a:r>
              <a:rPr lang="en-US" sz="1800" u="sng" dirty="0" smtClean="0">
                <a:hlinkClick r:id="rId2"/>
              </a:rPr>
              <a:t>	</a:t>
            </a:r>
            <a:r>
              <a:rPr lang="en-US" sz="1800" dirty="0" smtClean="0">
                <a:hlinkClick r:id="rId2"/>
              </a:rPr>
              <a:t>poison-dart-frog</a:t>
            </a:r>
            <a:r>
              <a:rPr lang="en-US" sz="1800" dirty="0" smtClean="0"/>
              <a:t>.</a:t>
            </a:r>
            <a:endParaRPr lang="en-US" sz="1800" dirty="0"/>
          </a:p>
          <a:p>
            <a:pPr marL="0" indent="0">
              <a:buNone/>
            </a:pPr>
            <a:r>
              <a:rPr lang="en-US" sz="1800" dirty="0"/>
              <a:t>Simon, Hilda. (1975). </a:t>
            </a:r>
            <a:r>
              <a:rPr lang="en-US" sz="1800" i="1" dirty="0"/>
              <a:t>Frogs and Toads of the world. </a:t>
            </a:r>
            <a:r>
              <a:rPr lang="en-US" sz="1800" dirty="0"/>
              <a:t>New York: J.B. Lippincott Company. </a:t>
            </a:r>
          </a:p>
          <a:p>
            <a:pPr marL="0" indent="0">
              <a:buNone/>
            </a:pPr>
            <a:r>
              <a:rPr lang="en-US" sz="1800" dirty="0"/>
              <a:t>Stone, Lynn. (1993). </a:t>
            </a:r>
            <a:r>
              <a:rPr lang="en-US" sz="1800" i="1" dirty="0"/>
              <a:t>Frogs: Unusual Animals.</a:t>
            </a:r>
            <a:r>
              <a:rPr lang="en-US" sz="1800" dirty="0"/>
              <a:t> </a:t>
            </a:r>
            <a:r>
              <a:rPr lang="en-US" sz="1800" dirty="0" smtClean="0"/>
              <a:t>Vero Beach, Florida: </a:t>
            </a:r>
            <a:r>
              <a:rPr lang="en-US" sz="1800" dirty="0"/>
              <a:t>The Rourke </a:t>
            </a:r>
            <a:r>
              <a:rPr lang="en-US" sz="1800" dirty="0" smtClean="0"/>
              <a:t>Corporation.</a:t>
            </a:r>
            <a:endParaRPr lang="en-US" sz="1800" dirty="0"/>
          </a:p>
          <a:p>
            <a:pPr marL="0" indent="0">
              <a:buNone/>
            </a:pPr>
            <a:r>
              <a:rPr lang="en-US" sz="1800" dirty="0" err="1"/>
              <a:t>Wildscreen</a:t>
            </a:r>
            <a:r>
              <a:rPr lang="en-US" sz="1800" dirty="0"/>
              <a:t> </a:t>
            </a:r>
            <a:r>
              <a:rPr lang="en-US" sz="1800" dirty="0" err="1"/>
              <a:t>Arkive</a:t>
            </a:r>
            <a:r>
              <a:rPr lang="en-US" sz="1800" dirty="0"/>
              <a:t> (2000). </a:t>
            </a:r>
            <a:r>
              <a:rPr lang="en-US" sz="1800" i="1" dirty="0"/>
              <a:t>Southern </a:t>
            </a:r>
            <a:r>
              <a:rPr lang="en-US" sz="1800" i="1" dirty="0" smtClean="0"/>
              <a:t>gastric-</a:t>
            </a:r>
            <a:r>
              <a:rPr lang="en-US" sz="1800" i="1" dirty="0" err="1" smtClean="0"/>
              <a:t>brooting</a:t>
            </a:r>
            <a:r>
              <a:rPr lang="en-US" sz="1800" i="1" dirty="0" smtClean="0"/>
              <a:t> </a:t>
            </a:r>
            <a:r>
              <a:rPr lang="en-US" sz="1800" i="1" dirty="0"/>
              <a:t>frog. </a:t>
            </a:r>
            <a:r>
              <a:rPr lang="en-US" sz="1800" dirty="0"/>
              <a:t>Retrieved on June 9</a:t>
            </a:r>
            <a:r>
              <a:rPr lang="en-US" sz="1800" baseline="30000" dirty="0"/>
              <a:t>th</a:t>
            </a:r>
            <a:r>
              <a:rPr lang="en-US" sz="1800" dirty="0"/>
              <a:t>, from</a:t>
            </a:r>
            <a:r>
              <a:rPr lang="en-US" sz="1800" dirty="0" smtClean="0"/>
              <a:t>: 	</a:t>
            </a:r>
            <a:r>
              <a:rPr lang="en-US" sz="1800" u="sng" dirty="0" smtClean="0">
                <a:hlinkClick r:id="rId3"/>
              </a:rPr>
              <a:t>http</a:t>
            </a:r>
            <a:r>
              <a:rPr lang="en-US" sz="1800" u="sng" dirty="0">
                <a:hlinkClick r:id="rId3"/>
              </a:rPr>
              <a:t>://</a:t>
            </a:r>
            <a:r>
              <a:rPr lang="en-US" sz="1800" u="sng" dirty="0" smtClean="0">
                <a:hlinkClick r:id="rId3"/>
              </a:rPr>
              <a:t>www.arkive.org/southern-gastric-</a:t>
            </a:r>
            <a:r>
              <a:rPr lang="en-US" sz="1800" dirty="0" smtClean="0">
                <a:hlinkClick r:id="rId3"/>
              </a:rPr>
              <a:t>brooding-frog/rheobatrachus-silus</a:t>
            </a:r>
            <a:r>
              <a:rPr lang="en-US" sz="1800" dirty="0">
                <a:hlinkClick r:id="rId3"/>
              </a:rPr>
              <a:t>/#</a:t>
            </a:r>
            <a:r>
              <a:rPr lang="en-US" sz="1800" dirty="0" smtClean="0">
                <a:hlinkClick r:id="rId3"/>
              </a:rPr>
              <a:t>video-00.html</a:t>
            </a:r>
            <a:r>
              <a:rPr lang="en-US" sz="1800" dirty="0" smtClean="0"/>
              <a:t>.</a:t>
            </a:r>
            <a:endParaRPr lang="en-US" sz="1800" dirty="0"/>
          </a:p>
          <a:p>
            <a:pPr marL="0" indent="-457200">
              <a:buNone/>
            </a:pPr>
            <a:endParaRPr lang="en-US" sz="1520" dirty="0"/>
          </a:p>
        </p:txBody>
      </p:sp>
    </p:spTree>
    <p:extLst>
      <p:ext uri="{BB962C8B-B14F-4D97-AF65-F5344CB8AC3E}">
        <p14:creationId xmlns:p14="http://schemas.microsoft.com/office/powerpoint/2010/main" val="2932344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b="1" dirty="0" smtClean="0"/>
              <a:t>My Frog Booklet</a:t>
            </a:r>
            <a:endParaRPr lang="en-US" b="1" dirty="0"/>
          </a:p>
        </p:txBody>
      </p:sp>
      <p:sp>
        <p:nvSpPr>
          <p:cNvPr id="3" name="Content Placeholder 2"/>
          <p:cNvSpPr>
            <a:spLocks noGrp="1"/>
          </p:cNvSpPr>
          <p:nvPr>
            <p:ph idx="1"/>
          </p:nvPr>
        </p:nvSpPr>
        <p:spPr>
          <a:xfrm>
            <a:off x="1949196" y="3128432"/>
            <a:ext cx="4162864" cy="3318936"/>
          </a:xfrm>
        </p:spPr>
        <p:txBody>
          <a:bodyPr>
            <a:normAutofit/>
          </a:bodyPr>
          <a:lstStyle/>
          <a:p>
            <a:pPr marL="0" indent="0">
              <a:buNone/>
            </a:pPr>
            <a:r>
              <a:rPr lang="en-US" sz="1800" dirty="0" smtClean="0"/>
              <a:t>Click on the photo to print the frog booklet. Please color the first page in the frog booklet. After coloring the first page of your book, write something you already know about frogs. Then write something you want to learn about frogs. Leave the last page blank. </a:t>
            </a:r>
          </a:p>
          <a:p>
            <a:pPr marL="0" indent="0">
              <a:buNone/>
            </a:pPr>
            <a:r>
              <a:rPr lang="en-US" sz="1800" dirty="0" smtClean="0"/>
              <a:t>Bring completed work to class by Wednesday, June 17</a:t>
            </a:r>
            <a:r>
              <a:rPr lang="en-US" sz="1800" baseline="30000" dirty="0" smtClean="0"/>
              <a:t>th</a:t>
            </a:r>
            <a:r>
              <a:rPr lang="en-US" sz="1800" dirty="0" smtClean="0"/>
              <a:t>. </a:t>
            </a:r>
            <a:endParaRPr lang="en-US" sz="18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060" y="2451100"/>
            <a:ext cx="4971680" cy="3759200"/>
          </a:xfrm>
          <a:prstGeom prst="rect">
            <a:avLst/>
          </a:prstGeom>
        </p:spPr>
      </p:pic>
      <p:sp>
        <p:nvSpPr>
          <p:cNvPr id="5" name="TextBox 4"/>
          <p:cNvSpPr txBox="1"/>
          <p:nvPr/>
        </p:nvSpPr>
        <p:spPr>
          <a:xfrm>
            <a:off x="7007040" y="5840968"/>
            <a:ext cx="4076700" cy="369332"/>
          </a:xfrm>
          <a:prstGeom prst="rect">
            <a:avLst/>
          </a:prstGeom>
          <a:solidFill>
            <a:schemeClr val="tx1"/>
          </a:solidFill>
        </p:spPr>
        <p:txBody>
          <a:bodyPr wrap="square" rtlCol="0">
            <a:spAutoFit/>
          </a:bodyPr>
          <a:lstStyle/>
          <a:p>
            <a:r>
              <a:rPr lang="en-US" b="1" dirty="0" smtClean="0">
                <a:solidFill>
                  <a:schemeClr val="bg1"/>
                </a:solidFill>
              </a:rPr>
              <a:t>Photo from The Frog Scientist book</a:t>
            </a:r>
            <a:endParaRPr lang="en-US" b="1" dirty="0">
              <a:solidFill>
                <a:schemeClr val="bg1"/>
              </a:solidFill>
            </a:endParaRPr>
          </a:p>
        </p:txBody>
      </p:sp>
    </p:spTree>
    <p:extLst>
      <p:ext uri="{BB962C8B-B14F-4D97-AF65-F5344CB8AC3E}">
        <p14:creationId xmlns:p14="http://schemas.microsoft.com/office/powerpoint/2010/main" val="3483069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193" y="751068"/>
            <a:ext cx="6241816" cy="1371600"/>
          </a:xfrm>
          <a:solidFill>
            <a:schemeClr val="accent1">
              <a:lumMod val="60000"/>
              <a:lumOff val="40000"/>
            </a:schemeClr>
          </a:solidFill>
        </p:spPr>
        <p:txBody>
          <a:bodyPr>
            <a:noAutofit/>
          </a:bodyPr>
          <a:lstStyle/>
          <a:p>
            <a:r>
              <a:rPr lang="en-US" sz="4000" b="1" dirty="0" smtClean="0"/>
              <a:t>Bull Frog </a:t>
            </a:r>
            <a:br>
              <a:rPr lang="en-US" sz="4000" b="1" dirty="0" smtClean="0"/>
            </a:br>
            <a:r>
              <a:rPr lang="en-US" sz="3700" b="1" dirty="0" smtClean="0"/>
              <a:t>(Largest True Frog)</a:t>
            </a:r>
            <a:endParaRPr lang="en-US" sz="3700" b="1"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3424" b="3424"/>
          <a:stretch>
            <a:fillRect/>
          </a:stretch>
        </p:blipFill>
        <p:spPr>
          <a:xfrm>
            <a:off x="7631590" y="965198"/>
            <a:ext cx="3063347" cy="4686300"/>
          </a:xfrm>
          <a:ln>
            <a:solidFill>
              <a:schemeClr val="accent1"/>
            </a:solidFill>
          </a:ln>
        </p:spPr>
      </p:pic>
      <p:sp>
        <p:nvSpPr>
          <p:cNvPr id="4" name="Text Placeholder 3"/>
          <p:cNvSpPr>
            <a:spLocks noGrp="1"/>
          </p:cNvSpPr>
          <p:nvPr>
            <p:ph type="body" sz="half" idx="2"/>
          </p:nvPr>
        </p:nvSpPr>
        <p:spPr>
          <a:xfrm>
            <a:off x="817727" y="2514599"/>
            <a:ext cx="6241816" cy="3149221"/>
          </a:xfrm>
        </p:spPr>
        <p:txBody>
          <a:bodyPr>
            <a:normAutofit lnSpcReduction="10000"/>
          </a:bodyPr>
          <a:lstStyle/>
          <a:p>
            <a:pPr algn="l"/>
            <a:r>
              <a:rPr lang="en-US" sz="2000" dirty="0" smtClean="0">
                <a:solidFill>
                  <a:schemeClr val="accent1">
                    <a:lumMod val="50000"/>
                  </a:schemeClr>
                </a:solidFill>
              </a:rPr>
              <a:t>Can be green or grey/brown in color</a:t>
            </a:r>
          </a:p>
          <a:p>
            <a:pPr algn="l"/>
            <a:r>
              <a:rPr lang="en-US" sz="2000" dirty="0" smtClean="0">
                <a:solidFill>
                  <a:schemeClr val="accent6">
                    <a:lumMod val="75000"/>
                  </a:schemeClr>
                </a:solidFill>
              </a:rPr>
              <a:t>Prefers larger bodies of water (lakes, swamps, streams, and ponds)</a:t>
            </a:r>
          </a:p>
          <a:p>
            <a:pPr algn="l"/>
            <a:r>
              <a:rPr lang="en-US" sz="2000" dirty="0" smtClean="0">
                <a:solidFill>
                  <a:schemeClr val="accent1">
                    <a:lumMod val="50000"/>
                  </a:schemeClr>
                </a:solidFill>
              </a:rPr>
              <a:t>Eats mostly anything that moves, and that it can fit in its mouth (water snakes)</a:t>
            </a:r>
          </a:p>
          <a:p>
            <a:pPr algn="l"/>
            <a:r>
              <a:rPr lang="en-US" sz="2000" dirty="0" smtClean="0">
                <a:solidFill>
                  <a:schemeClr val="accent6">
                    <a:lumMod val="75000"/>
                  </a:schemeClr>
                </a:solidFill>
              </a:rPr>
              <a:t>Found in many areas, mostly the western states</a:t>
            </a:r>
          </a:p>
          <a:p>
            <a:pPr algn="l"/>
            <a:r>
              <a:rPr lang="en-US" sz="2000" dirty="0" smtClean="0">
                <a:solidFill>
                  <a:schemeClr val="accent1">
                    <a:lumMod val="50000"/>
                  </a:schemeClr>
                </a:solidFill>
              </a:rPr>
              <a:t>Hind feet are webbed, and the fourth toe extends beyond the web </a:t>
            </a:r>
          </a:p>
          <a:p>
            <a:pPr algn="l"/>
            <a:endParaRPr lang="en-US" sz="2000" dirty="0" smtClean="0">
              <a:solidFill>
                <a:schemeClr val="accent1"/>
              </a:solidFill>
            </a:endParaRPr>
          </a:p>
          <a:p>
            <a:pPr algn="l"/>
            <a:endParaRPr lang="en-US" sz="2000" dirty="0">
              <a:solidFill>
                <a:schemeClr val="accent1"/>
              </a:solidFill>
            </a:endParaRPr>
          </a:p>
          <a:p>
            <a:pPr algn="l"/>
            <a:endParaRPr lang="en-US" sz="2000" dirty="0">
              <a:solidFill>
                <a:schemeClr val="accent1">
                  <a:lumMod val="50000"/>
                </a:schemeClr>
              </a:solidFill>
            </a:endParaRPr>
          </a:p>
        </p:txBody>
      </p:sp>
      <p:sp>
        <p:nvSpPr>
          <p:cNvPr id="3" name="TextBox 2"/>
          <p:cNvSpPr txBox="1"/>
          <p:nvPr/>
        </p:nvSpPr>
        <p:spPr>
          <a:xfrm>
            <a:off x="7496175" y="5818927"/>
            <a:ext cx="3365500" cy="315471"/>
          </a:xfrm>
          <a:prstGeom prst="rect">
            <a:avLst/>
          </a:prstGeom>
          <a:solidFill>
            <a:schemeClr val="tx1"/>
          </a:solidFill>
        </p:spPr>
        <p:txBody>
          <a:bodyPr wrap="square" rtlCol="0">
            <a:spAutoFit/>
          </a:bodyPr>
          <a:lstStyle/>
          <a:p>
            <a:r>
              <a:rPr lang="en-US" sz="1450" b="1" dirty="0" smtClean="0">
                <a:solidFill>
                  <a:schemeClr val="bg1"/>
                </a:solidFill>
              </a:rPr>
              <a:t>Photo from Frogs: A Wildlife Handbook </a:t>
            </a:r>
            <a:endParaRPr lang="en-US" sz="1450" b="1" dirty="0">
              <a:solidFill>
                <a:schemeClr val="bg1"/>
              </a:solidFill>
            </a:endParaRPr>
          </a:p>
        </p:txBody>
      </p:sp>
      <p:pic>
        <p:nvPicPr>
          <p:cNvPr id="10" name="Sound Effect - Bullfrog Ribbi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flipV="1">
            <a:off x="11966767" y="3593176"/>
            <a:ext cx="60958" cy="45719"/>
          </a:xfrm>
          <a:prstGeom prst="rect">
            <a:avLst/>
          </a:prstGeom>
        </p:spPr>
      </p:pic>
    </p:spTree>
    <p:extLst>
      <p:ext uri="{BB962C8B-B14F-4D97-AF65-F5344CB8AC3E}">
        <p14:creationId xmlns:p14="http://schemas.microsoft.com/office/powerpoint/2010/main" val="1758093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77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repeatCount="indefinite" fill="hold" display="0">
                  <p:stCondLst>
                    <p:cond delay="indefinite"/>
                  </p:stCondLst>
                </p:cTn>
                <p:tgtEl>
                  <p:spTgt spid="10"/>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02" y="664632"/>
            <a:ext cx="9601196" cy="1303867"/>
          </a:xfrm>
          <a:solidFill>
            <a:schemeClr val="accent1">
              <a:lumMod val="60000"/>
              <a:lumOff val="40000"/>
            </a:schemeClr>
          </a:solidFill>
        </p:spPr>
        <p:txBody>
          <a:bodyPr>
            <a:normAutofit/>
          </a:bodyPr>
          <a:lstStyle/>
          <a:p>
            <a:r>
              <a:rPr lang="en-US" sz="6000" b="1" dirty="0" smtClean="0"/>
              <a:t>Tree </a:t>
            </a:r>
            <a:r>
              <a:rPr lang="en-US" sz="6000" b="1" dirty="0" smtClean="0"/>
              <a:t>Frogs</a:t>
            </a:r>
            <a:endParaRPr lang="en-US" sz="6000" b="1" dirty="0"/>
          </a:p>
        </p:txBody>
      </p:sp>
      <p:sp>
        <p:nvSpPr>
          <p:cNvPr id="3" name="Content Placeholder 2"/>
          <p:cNvSpPr>
            <a:spLocks noGrp="1"/>
          </p:cNvSpPr>
          <p:nvPr>
            <p:ph idx="1"/>
          </p:nvPr>
        </p:nvSpPr>
        <p:spPr>
          <a:xfrm>
            <a:off x="1384302" y="1968499"/>
            <a:ext cx="9601196" cy="3780368"/>
          </a:xfrm>
        </p:spPr>
        <p:txBody>
          <a:bodyPr>
            <a:normAutofit lnSpcReduction="10000"/>
          </a:bodyPr>
          <a:lstStyle/>
          <a:p>
            <a:pPr marL="0" indent="0">
              <a:buNone/>
            </a:pPr>
            <a:r>
              <a:rPr lang="en-US" b="1" dirty="0" smtClean="0">
                <a:solidFill>
                  <a:schemeClr val="accent6">
                    <a:lumMod val="50000"/>
                  </a:schemeClr>
                </a:solidFill>
              </a:rPr>
              <a:t>GREEN </a:t>
            </a:r>
            <a:r>
              <a:rPr lang="en-US" b="1" dirty="0" smtClean="0">
                <a:solidFill>
                  <a:schemeClr val="accent6">
                    <a:lumMod val="50000"/>
                  </a:schemeClr>
                </a:solidFill>
              </a:rPr>
              <a:t>TREE FROG</a:t>
            </a:r>
            <a:r>
              <a:rPr lang="en-US" b="1" dirty="0" smtClean="0">
                <a:solidFill>
                  <a:schemeClr val="accent6">
                    <a:lumMod val="50000"/>
                  </a:schemeClr>
                </a:solidFill>
              </a:rPr>
              <a:t>	</a:t>
            </a:r>
            <a:r>
              <a:rPr lang="en-US" dirty="0" smtClean="0">
                <a:solidFill>
                  <a:schemeClr val="accent6">
                    <a:lumMod val="50000"/>
                  </a:schemeClr>
                </a:solidFill>
              </a:rPr>
              <a:t>						</a:t>
            </a:r>
            <a:r>
              <a:rPr lang="en-US" b="1" dirty="0" smtClean="0">
                <a:solidFill>
                  <a:schemeClr val="accent6">
                    <a:lumMod val="50000"/>
                  </a:schemeClr>
                </a:solidFill>
              </a:rPr>
              <a:t>GRAY </a:t>
            </a:r>
            <a:r>
              <a:rPr lang="en-US" b="1" dirty="0" smtClean="0">
                <a:solidFill>
                  <a:schemeClr val="accent6">
                    <a:lumMod val="50000"/>
                  </a:schemeClr>
                </a:solidFill>
              </a:rPr>
              <a:t>TREE FROG</a:t>
            </a:r>
            <a:endParaRPr lang="en-US" b="1" dirty="0" smtClean="0">
              <a:solidFill>
                <a:schemeClr val="accent6">
                  <a:lumMod val="50000"/>
                </a:schemeClr>
              </a:solidFill>
            </a:endParaRPr>
          </a:p>
          <a:p>
            <a:pPr marL="0" indent="0">
              <a:buNone/>
            </a:pPr>
            <a:r>
              <a:rPr lang="en-US" dirty="0" smtClean="0">
                <a:solidFill>
                  <a:schemeClr val="accent1">
                    <a:lumMod val="50000"/>
                  </a:schemeClr>
                </a:solidFill>
              </a:rPr>
              <a:t>Usually bright green or yellow in color				Gray or green in color		</a:t>
            </a:r>
          </a:p>
          <a:p>
            <a:pPr marL="0" indent="0">
              <a:buNone/>
            </a:pPr>
            <a:r>
              <a:rPr lang="en-US" dirty="0" smtClean="0">
                <a:solidFill>
                  <a:schemeClr val="accent6">
                    <a:lumMod val="75000"/>
                  </a:schemeClr>
                </a:solidFill>
              </a:rPr>
              <a:t>Sings </a:t>
            </a:r>
            <a:r>
              <a:rPr lang="en-US" dirty="0" smtClean="0">
                <a:solidFill>
                  <a:schemeClr val="accent6">
                    <a:lumMod val="75000"/>
                  </a:schemeClr>
                </a:solidFill>
              </a:rPr>
              <a:t>(call) during damp weather					Skin of back is warty</a:t>
            </a:r>
          </a:p>
          <a:p>
            <a:pPr marL="0" indent="0">
              <a:buNone/>
            </a:pPr>
            <a:r>
              <a:rPr lang="en-US" dirty="0" smtClean="0">
                <a:solidFill>
                  <a:schemeClr val="accent1">
                    <a:lumMod val="50000"/>
                  </a:schemeClr>
                </a:solidFill>
              </a:rPr>
              <a:t>Lives </a:t>
            </a:r>
            <a:r>
              <a:rPr lang="en-US" dirty="0" smtClean="0">
                <a:solidFill>
                  <a:schemeClr val="accent1">
                    <a:lumMod val="50000"/>
                  </a:schemeClr>
                </a:solidFill>
              </a:rPr>
              <a:t>near dampness (swamps, boarders			Not often seen on ground or </a:t>
            </a:r>
          </a:p>
          <a:p>
            <a:pPr marL="0" indent="0">
              <a:buNone/>
            </a:pPr>
            <a:r>
              <a:rPr lang="en-US" dirty="0" smtClean="0">
                <a:solidFill>
                  <a:schemeClr val="accent1">
                    <a:lumMod val="50000"/>
                  </a:schemeClr>
                </a:solidFill>
              </a:rPr>
              <a:t> of lakes)											at waters edge</a:t>
            </a:r>
          </a:p>
          <a:p>
            <a:pPr marL="0" indent="0">
              <a:buNone/>
            </a:pPr>
            <a:r>
              <a:rPr lang="en-US" dirty="0" smtClean="0">
                <a:solidFill>
                  <a:schemeClr val="accent6">
                    <a:lumMod val="75000"/>
                  </a:schemeClr>
                </a:solidFill>
              </a:rPr>
              <a:t>Visits </a:t>
            </a:r>
            <a:r>
              <a:rPr lang="en-US" dirty="0" smtClean="0">
                <a:solidFill>
                  <a:schemeClr val="accent6">
                    <a:lumMod val="75000"/>
                  </a:schemeClr>
                </a:solidFill>
              </a:rPr>
              <a:t>windows near night, attracted to 			</a:t>
            </a:r>
            <a:r>
              <a:rPr lang="en-US" dirty="0" smtClean="0">
                <a:solidFill>
                  <a:schemeClr val="accent6">
                    <a:lumMod val="75000"/>
                  </a:schemeClr>
                </a:solidFill>
              </a:rPr>
              <a:t>Seen </a:t>
            </a:r>
            <a:r>
              <a:rPr lang="en-US" dirty="0" smtClean="0">
                <a:solidFill>
                  <a:schemeClr val="accent6">
                    <a:lumMod val="75000"/>
                  </a:schemeClr>
                </a:solidFill>
              </a:rPr>
              <a:t>in shrubs or trees</a:t>
            </a:r>
          </a:p>
          <a:p>
            <a:pPr marL="0" indent="0">
              <a:buNone/>
            </a:pPr>
            <a:r>
              <a:rPr lang="en-US" dirty="0" smtClean="0">
                <a:solidFill>
                  <a:schemeClr val="accent6">
                    <a:lumMod val="75000"/>
                  </a:schemeClr>
                </a:solidFill>
              </a:rPr>
              <a:t>insects by lights									</a:t>
            </a:r>
            <a:r>
              <a:rPr lang="en-US" dirty="0" smtClean="0">
                <a:solidFill>
                  <a:schemeClr val="accent1">
                    <a:lumMod val="50000"/>
                  </a:schemeClr>
                </a:solidFill>
              </a:rPr>
              <a:t>Camouflaged to bark</a:t>
            </a:r>
            <a:endParaRPr lang="en-US" dirty="0" smtClean="0">
              <a:solidFill>
                <a:schemeClr val="accent6">
                  <a:lumMod val="75000"/>
                </a:schemeClr>
              </a:solidFill>
            </a:endParaRPr>
          </a:p>
          <a:p>
            <a:pPr marL="0" indent="0">
              <a:buNone/>
            </a:pPr>
            <a:r>
              <a:rPr lang="en-US" dirty="0" smtClean="0">
                <a:solidFill>
                  <a:schemeClr val="accent1">
                    <a:lumMod val="50000"/>
                  </a:schemeClr>
                </a:solidFill>
              </a:rPr>
              <a:t>Located in the south and west						</a:t>
            </a:r>
            <a:r>
              <a:rPr lang="en-US" dirty="0" smtClean="0">
                <a:solidFill>
                  <a:schemeClr val="accent6">
                    <a:lumMod val="75000"/>
                  </a:schemeClr>
                </a:solidFill>
              </a:rPr>
              <a:t>Lives </a:t>
            </a:r>
            <a:r>
              <a:rPr lang="en-US" dirty="0" smtClean="0">
                <a:solidFill>
                  <a:schemeClr val="accent6">
                    <a:lumMod val="75000"/>
                  </a:schemeClr>
                </a:solidFill>
              </a:rPr>
              <a:t>in North America </a:t>
            </a:r>
            <a:endParaRPr lang="en-US" dirty="0">
              <a:solidFill>
                <a:schemeClr val="accent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671" y="647547"/>
            <a:ext cx="2049179" cy="12620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10275" y="297231"/>
            <a:ext cx="1262004" cy="1962635"/>
          </a:xfrm>
          <a:prstGeom prst="rect">
            <a:avLst/>
          </a:prstGeom>
        </p:spPr>
      </p:pic>
      <p:sp>
        <p:nvSpPr>
          <p:cNvPr id="6" name="TextBox 5"/>
          <p:cNvSpPr txBox="1"/>
          <p:nvPr/>
        </p:nvSpPr>
        <p:spPr>
          <a:xfrm>
            <a:off x="444500" y="0"/>
            <a:ext cx="3822700" cy="323165"/>
          </a:xfrm>
          <a:prstGeom prst="rect">
            <a:avLst/>
          </a:prstGeom>
          <a:solidFill>
            <a:schemeClr val="tx1"/>
          </a:solidFill>
        </p:spPr>
        <p:txBody>
          <a:bodyPr wrap="square" rtlCol="0">
            <a:spAutoFit/>
          </a:bodyPr>
          <a:lstStyle/>
          <a:p>
            <a:r>
              <a:rPr lang="en-US" sz="1500" b="1" dirty="0" smtClean="0">
                <a:solidFill>
                  <a:schemeClr val="bg1"/>
                </a:solidFill>
              </a:rPr>
              <a:t>Photos from Reptiles and Amphibians book</a:t>
            </a:r>
            <a:endParaRPr lang="en-US" sz="1500" b="1" dirty="0">
              <a:solidFill>
                <a:schemeClr val="bg1"/>
              </a:solidFill>
            </a:endParaRPr>
          </a:p>
        </p:txBody>
      </p:sp>
    </p:spTree>
    <p:extLst>
      <p:ext uri="{BB962C8B-B14F-4D97-AF65-F5344CB8AC3E}">
        <p14:creationId xmlns:p14="http://schemas.microsoft.com/office/powerpoint/2010/main" val="251902743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0799" y="690032"/>
            <a:ext cx="6241816" cy="1371600"/>
          </a:xfrm>
          <a:solidFill>
            <a:schemeClr val="accent1">
              <a:lumMod val="60000"/>
              <a:lumOff val="40000"/>
            </a:schemeClr>
          </a:solidFill>
        </p:spPr>
        <p:txBody>
          <a:bodyPr>
            <a:normAutofit/>
          </a:bodyPr>
          <a:lstStyle/>
          <a:p>
            <a:r>
              <a:rPr lang="en-US" sz="6000" b="1" dirty="0" smtClean="0"/>
              <a:t>Poisonous Frogs</a:t>
            </a:r>
            <a:endParaRPr lang="en-US" sz="6000" b="1"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8222" r="18222"/>
          <a:stretch>
            <a:fillRect/>
          </a:stretch>
        </p:blipFill>
        <p:spPr>
          <a:xfrm>
            <a:off x="7899400" y="749300"/>
            <a:ext cx="3475610" cy="2324100"/>
          </a:xfrm>
        </p:spPr>
      </p:pic>
      <p:sp>
        <p:nvSpPr>
          <p:cNvPr id="4" name="Text Placeholder 3"/>
          <p:cNvSpPr>
            <a:spLocks noGrp="1"/>
          </p:cNvSpPr>
          <p:nvPr>
            <p:ph type="body" sz="half" idx="2"/>
          </p:nvPr>
        </p:nvSpPr>
        <p:spPr>
          <a:xfrm>
            <a:off x="1282699" y="2264832"/>
            <a:ext cx="6241816" cy="3424768"/>
          </a:xfrm>
          <a:solidFill>
            <a:schemeClr val="accent6">
              <a:lumMod val="60000"/>
              <a:lumOff val="40000"/>
            </a:schemeClr>
          </a:solidFill>
          <a:ln>
            <a:solidFill>
              <a:schemeClr val="accent1">
                <a:lumMod val="50000"/>
              </a:schemeClr>
            </a:solidFill>
          </a:ln>
        </p:spPr>
        <p:txBody>
          <a:bodyPr>
            <a:normAutofit/>
          </a:bodyPr>
          <a:lstStyle/>
          <a:p>
            <a:r>
              <a:rPr lang="en-US" sz="2200" b="1" dirty="0" smtClean="0">
                <a:solidFill>
                  <a:schemeClr val="accent1"/>
                </a:solidFill>
              </a:rPr>
              <a:t>Poison Arrow Frogs</a:t>
            </a:r>
          </a:p>
          <a:p>
            <a:endParaRPr lang="en-US" b="1" dirty="0" smtClean="0">
              <a:solidFill>
                <a:schemeClr val="accent1"/>
              </a:solidFill>
            </a:endParaRPr>
          </a:p>
          <a:p>
            <a:r>
              <a:rPr lang="en-US" sz="2000" dirty="0" smtClean="0">
                <a:solidFill>
                  <a:schemeClr val="accent6">
                    <a:lumMod val="50000"/>
                  </a:schemeClr>
                </a:solidFill>
              </a:rPr>
              <a:t>Located in Central and South America</a:t>
            </a:r>
          </a:p>
          <a:p>
            <a:r>
              <a:rPr lang="en-US" sz="2000" dirty="0" smtClean="0">
                <a:solidFill>
                  <a:schemeClr val="accent1">
                    <a:lumMod val="50000"/>
                  </a:schemeClr>
                </a:solidFill>
              </a:rPr>
              <a:t>Bright colors (red and yellow) </a:t>
            </a:r>
          </a:p>
          <a:p>
            <a:r>
              <a:rPr lang="en-US" sz="2000" dirty="0" smtClean="0">
                <a:solidFill>
                  <a:schemeClr val="accent6">
                    <a:lumMod val="50000"/>
                  </a:schemeClr>
                </a:solidFill>
              </a:rPr>
              <a:t>Produce poison that is deadly to predators</a:t>
            </a:r>
          </a:p>
          <a:p>
            <a:r>
              <a:rPr lang="en-US" sz="2000" dirty="0" smtClean="0">
                <a:solidFill>
                  <a:schemeClr val="accent1">
                    <a:lumMod val="50000"/>
                  </a:schemeClr>
                </a:solidFill>
              </a:rPr>
              <a:t>Poisonous from what they eat</a:t>
            </a:r>
          </a:p>
          <a:p>
            <a:r>
              <a:rPr lang="en-US" sz="2000" dirty="0" smtClean="0">
                <a:solidFill>
                  <a:schemeClr val="accent6">
                    <a:lumMod val="50000"/>
                  </a:schemeClr>
                </a:solidFill>
              </a:rPr>
              <a:t>Lives </a:t>
            </a:r>
            <a:r>
              <a:rPr lang="en-US" sz="2000" dirty="0" smtClean="0">
                <a:solidFill>
                  <a:schemeClr val="accent6">
                    <a:lumMod val="50000"/>
                  </a:schemeClr>
                </a:solidFill>
              </a:rPr>
              <a:t>on soggy ground and within roots in the rain forest</a:t>
            </a:r>
            <a:endParaRPr lang="en-US" sz="2000" dirty="0">
              <a:solidFill>
                <a:schemeClr val="accent6">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190134"/>
            <a:ext cx="3577210" cy="3044366"/>
          </a:xfrm>
          <a:prstGeom prst="rect">
            <a:avLst/>
          </a:prstGeom>
        </p:spPr>
      </p:pic>
      <p:sp>
        <p:nvSpPr>
          <p:cNvPr id="3" name="TextBox 2"/>
          <p:cNvSpPr txBox="1"/>
          <p:nvPr/>
        </p:nvSpPr>
        <p:spPr>
          <a:xfrm>
            <a:off x="7499350" y="161582"/>
            <a:ext cx="4301110" cy="323165"/>
          </a:xfrm>
          <a:prstGeom prst="rect">
            <a:avLst/>
          </a:prstGeom>
          <a:solidFill>
            <a:schemeClr val="tx1"/>
          </a:solidFill>
        </p:spPr>
        <p:txBody>
          <a:bodyPr wrap="square" rtlCol="0">
            <a:spAutoFit/>
          </a:bodyPr>
          <a:lstStyle/>
          <a:p>
            <a:r>
              <a:rPr lang="en-US" sz="1500" b="1" dirty="0" smtClean="0">
                <a:solidFill>
                  <a:schemeClr val="bg1"/>
                </a:solidFill>
              </a:rPr>
              <a:t>Photos from Frogs and Toads of the world book </a:t>
            </a:r>
            <a:endParaRPr lang="en-US" sz="1500" b="1" dirty="0">
              <a:solidFill>
                <a:schemeClr val="bg1"/>
              </a:solidFill>
            </a:endParaRPr>
          </a:p>
        </p:txBody>
      </p:sp>
    </p:spTree>
    <p:extLst>
      <p:ext uri="{BB962C8B-B14F-4D97-AF65-F5344CB8AC3E}">
        <p14:creationId xmlns:p14="http://schemas.microsoft.com/office/powerpoint/2010/main" val="335505695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715432"/>
            <a:ext cx="9601196" cy="1303867"/>
          </a:xfrm>
          <a:solidFill>
            <a:schemeClr val="accent1">
              <a:lumMod val="60000"/>
              <a:lumOff val="40000"/>
            </a:schemeClr>
          </a:solidFill>
        </p:spPr>
        <p:txBody>
          <a:bodyPr/>
          <a:lstStyle/>
          <a:p>
            <a:r>
              <a:rPr lang="en-US" b="1" dirty="0" smtClean="0">
                <a:solidFill>
                  <a:schemeClr val="tx1"/>
                </a:solidFill>
              </a:rPr>
              <a:t>Blue Poison Dart Frog</a:t>
            </a:r>
            <a:endParaRPr lang="en-US" b="1" dirty="0">
              <a:solidFill>
                <a:schemeClr val="tx1"/>
              </a:solidFill>
            </a:endParaRPr>
          </a:p>
        </p:txBody>
      </p:sp>
      <p:sp>
        <p:nvSpPr>
          <p:cNvPr id="4" name="TextBox 3"/>
          <p:cNvSpPr txBox="1"/>
          <p:nvPr/>
        </p:nvSpPr>
        <p:spPr>
          <a:xfrm>
            <a:off x="1269200" y="2106088"/>
            <a:ext cx="5181600" cy="4093428"/>
          </a:xfrm>
          <a:prstGeom prst="rect">
            <a:avLst/>
          </a:prstGeom>
          <a:noFill/>
        </p:spPr>
        <p:txBody>
          <a:bodyPr wrap="square" rtlCol="0">
            <a:spAutoFit/>
          </a:bodyPr>
          <a:lstStyle/>
          <a:p>
            <a:r>
              <a:rPr lang="en-US" sz="2000" dirty="0" smtClean="0">
                <a:solidFill>
                  <a:schemeClr val="accent1">
                    <a:lumMod val="50000"/>
                  </a:schemeClr>
                </a:solidFill>
              </a:rPr>
              <a:t>Lives in South America</a:t>
            </a:r>
          </a:p>
          <a:p>
            <a:endParaRPr lang="en-US" sz="2000" dirty="0"/>
          </a:p>
          <a:p>
            <a:r>
              <a:rPr lang="en-US" sz="2000" dirty="0" smtClean="0">
                <a:solidFill>
                  <a:schemeClr val="accent6">
                    <a:lumMod val="75000"/>
                  </a:schemeClr>
                </a:solidFill>
              </a:rPr>
              <a:t>Blue in color</a:t>
            </a:r>
          </a:p>
          <a:p>
            <a:endParaRPr lang="en-US" sz="2000" dirty="0" smtClean="0"/>
          </a:p>
          <a:p>
            <a:r>
              <a:rPr lang="en-US" sz="2000" dirty="0" smtClean="0">
                <a:solidFill>
                  <a:schemeClr val="accent1">
                    <a:lumMod val="50000"/>
                  </a:schemeClr>
                </a:solidFill>
              </a:rPr>
              <a:t>Release toxins from skin</a:t>
            </a:r>
          </a:p>
          <a:p>
            <a:endParaRPr lang="en-US" sz="2000" dirty="0" smtClean="0"/>
          </a:p>
          <a:p>
            <a:r>
              <a:rPr lang="en-US" sz="2000" dirty="0" smtClean="0">
                <a:solidFill>
                  <a:schemeClr val="accent6">
                    <a:lumMod val="75000"/>
                  </a:schemeClr>
                </a:solidFill>
              </a:rPr>
              <a:t>Active during the day</a:t>
            </a:r>
          </a:p>
          <a:p>
            <a:endParaRPr lang="en-US" sz="2000" dirty="0" smtClean="0"/>
          </a:p>
          <a:p>
            <a:r>
              <a:rPr lang="en-US" sz="2000" dirty="0" smtClean="0">
                <a:solidFill>
                  <a:schemeClr val="accent1">
                    <a:lumMod val="50000"/>
                  </a:schemeClr>
                </a:solidFill>
              </a:rPr>
              <a:t>Poor swimmers</a:t>
            </a:r>
          </a:p>
          <a:p>
            <a:endParaRPr lang="en-US" sz="2000" dirty="0" smtClean="0"/>
          </a:p>
          <a:p>
            <a:r>
              <a:rPr lang="en-US" sz="2000" dirty="0" smtClean="0">
                <a:solidFill>
                  <a:schemeClr val="accent6">
                    <a:lumMod val="75000"/>
                  </a:schemeClr>
                </a:solidFill>
              </a:rPr>
              <a:t>Not found in water, but along the forest floor</a:t>
            </a:r>
          </a:p>
          <a:p>
            <a:endParaRPr lang="en-US" sz="2000" dirty="0" smtClean="0"/>
          </a:p>
          <a:p>
            <a:r>
              <a:rPr lang="en-US" sz="2000" dirty="0" smtClean="0">
                <a:solidFill>
                  <a:schemeClr val="accent1">
                    <a:lumMod val="50000"/>
                  </a:schemeClr>
                </a:solidFill>
              </a:rPr>
              <a:t>Lays small groups of eggs (6</a:t>
            </a:r>
            <a:r>
              <a:rPr lang="en-US" dirty="0" smtClean="0">
                <a:solidFill>
                  <a:schemeClr val="accent1">
                    <a:lumMod val="50000"/>
                  </a:schemeClr>
                </a:solidFill>
              </a:rPr>
              <a:t>)</a:t>
            </a:r>
            <a:endParaRPr lang="en-US" dirty="0">
              <a:solidFill>
                <a:schemeClr val="accent1">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097541" y="1829759"/>
            <a:ext cx="3557918" cy="4851400"/>
          </a:xfrm>
          <a:prstGeom prst="rect">
            <a:avLst/>
          </a:prstGeom>
        </p:spPr>
      </p:pic>
      <p:sp>
        <p:nvSpPr>
          <p:cNvPr id="3" name="TextBox 2"/>
          <p:cNvSpPr txBox="1"/>
          <p:nvPr/>
        </p:nvSpPr>
        <p:spPr>
          <a:xfrm>
            <a:off x="7028650" y="5627132"/>
            <a:ext cx="3695700" cy="369332"/>
          </a:xfrm>
          <a:prstGeom prst="rect">
            <a:avLst/>
          </a:prstGeom>
          <a:solidFill>
            <a:schemeClr val="tx1"/>
          </a:solidFill>
        </p:spPr>
        <p:txBody>
          <a:bodyPr wrap="square" rtlCol="0">
            <a:spAutoFit/>
          </a:bodyPr>
          <a:lstStyle/>
          <a:p>
            <a:r>
              <a:rPr lang="en-US" b="1" dirty="0" smtClean="0">
                <a:solidFill>
                  <a:schemeClr val="bg1"/>
                </a:solidFill>
              </a:rPr>
              <a:t>Photo from The Frog Scientist book </a:t>
            </a:r>
            <a:endParaRPr lang="en-US" b="1" dirty="0">
              <a:solidFill>
                <a:schemeClr val="bg1"/>
              </a:solidFill>
            </a:endParaRPr>
          </a:p>
        </p:txBody>
      </p:sp>
    </p:spTree>
    <p:extLst>
      <p:ext uri="{BB962C8B-B14F-4D97-AF65-F5344CB8AC3E}">
        <p14:creationId xmlns:p14="http://schemas.microsoft.com/office/powerpoint/2010/main" val="2207555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fade">
                                      <p:cBhvr>
                                        <p:cTn id="3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489" y="730282"/>
            <a:ext cx="6241816" cy="1371600"/>
          </a:xfrm>
          <a:solidFill>
            <a:schemeClr val="accent1">
              <a:lumMod val="60000"/>
              <a:lumOff val="40000"/>
            </a:schemeClr>
          </a:solidFill>
        </p:spPr>
        <p:txBody>
          <a:bodyPr>
            <a:normAutofit/>
          </a:bodyPr>
          <a:lstStyle/>
          <a:p>
            <a:r>
              <a:rPr lang="en-US" sz="6000" b="1" dirty="0" smtClean="0"/>
              <a:t>Extinct frogs</a:t>
            </a:r>
            <a:endParaRPr lang="en-US" sz="6000" b="1" dirty="0"/>
          </a:p>
        </p:txBody>
      </p:sp>
      <p:pic>
        <p:nvPicPr>
          <p:cNvPr id="5" name="Picture Placeholder 4">
            <a:hlinkClick r:id="rId2"/>
          </p:cNvPr>
          <p:cNvPicPr>
            <a:picLocks noGrp="1" noChangeAspect="1"/>
          </p:cNvPicPr>
          <p:nvPr>
            <p:ph type="pic" idx="1"/>
          </p:nvPr>
        </p:nvPicPr>
        <p:blipFill>
          <a:blip r:embed="rId3">
            <a:extLst>
              <a:ext uri="{28A0092B-C50C-407E-A947-70E740481C1C}">
                <a14:useLocalDpi xmlns:a14="http://schemas.microsoft.com/office/drawing/2010/main" val="0"/>
              </a:ext>
            </a:extLst>
          </a:blip>
          <a:srcRect l="28481" r="28481"/>
          <a:stretch>
            <a:fillRect/>
          </a:stretch>
        </p:blipFill>
        <p:spPr>
          <a:xfrm>
            <a:off x="7739231" y="812799"/>
            <a:ext cx="3436769" cy="3517901"/>
          </a:xfrm>
        </p:spPr>
      </p:pic>
      <p:sp>
        <p:nvSpPr>
          <p:cNvPr id="4" name="Text Placeholder 3"/>
          <p:cNvSpPr>
            <a:spLocks noGrp="1"/>
          </p:cNvSpPr>
          <p:nvPr>
            <p:ph type="body" sz="half" idx="2"/>
          </p:nvPr>
        </p:nvSpPr>
        <p:spPr>
          <a:xfrm>
            <a:off x="690489" y="2363372"/>
            <a:ext cx="6241816" cy="3804072"/>
          </a:xfrm>
          <a:solidFill>
            <a:schemeClr val="accent1">
              <a:lumMod val="20000"/>
              <a:lumOff val="80000"/>
            </a:schemeClr>
          </a:solidFill>
        </p:spPr>
        <p:txBody>
          <a:bodyPr>
            <a:normAutofit lnSpcReduction="10000"/>
          </a:bodyPr>
          <a:lstStyle/>
          <a:p>
            <a:r>
              <a:rPr lang="en-US" sz="2000" dirty="0" smtClean="0">
                <a:solidFill>
                  <a:schemeClr val="accent6">
                    <a:lumMod val="50000"/>
                  </a:schemeClr>
                </a:solidFill>
              </a:rPr>
              <a:t>1,856 out of 5,743 species are in danger</a:t>
            </a:r>
          </a:p>
          <a:p>
            <a:r>
              <a:rPr lang="en-US" sz="2000" dirty="0" smtClean="0">
                <a:solidFill>
                  <a:schemeClr val="accent6">
                    <a:lumMod val="50000"/>
                  </a:schemeClr>
                </a:solidFill>
              </a:rPr>
              <a:t>122 species are extinct since 1980</a:t>
            </a:r>
          </a:p>
          <a:p>
            <a:endParaRPr lang="en-US" sz="2000" dirty="0"/>
          </a:p>
          <a:p>
            <a:r>
              <a:rPr lang="en-US" sz="2500" b="1" dirty="0" smtClean="0">
                <a:solidFill>
                  <a:schemeClr val="accent6"/>
                </a:solidFill>
              </a:rPr>
              <a:t>Brooding frog</a:t>
            </a:r>
          </a:p>
          <a:p>
            <a:pPr marL="342900" indent="-342900" algn="l">
              <a:buFont typeface="Arial" panose="020B0604020202020204" pitchFamily="34" charset="0"/>
              <a:buChar char="•"/>
            </a:pPr>
            <a:r>
              <a:rPr lang="en-US" sz="2000" dirty="0" smtClean="0">
                <a:solidFill>
                  <a:schemeClr val="accent6">
                    <a:lumMod val="50000"/>
                  </a:schemeClr>
                </a:solidFill>
              </a:rPr>
              <a:t>Australian frog</a:t>
            </a:r>
          </a:p>
          <a:p>
            <a:pPr marL="342900" indent="-342900" algn="l">
              <a:buFont typeface="Arial" panose="020B0604020202020204" pitchFamily="34" charset="0"/>
              <a:buChar char="•"/>
            </a:pPr>
            <a:r>
              <a:rPr lang="en-US" sz="2000" dirty="0" smtClean="0">
                <a:solidFill>
                  <a:schemeClr val="accent6">
                    <a:lumMod val="50000"/>
                  </a:schemeClr>
                </a:solidFill>
              </a:rPr>
              <a:t>Swallowed her eggs and hatched her babies in her stomach</a:t>
            </a:r>
          </a:p>
          <a:p>
            <a:pPr marL="342900" indent="-342900" algn="l">
              <a:buFont typeface="Arial" panose="020B0604020202020204" pitchFamily="34" charset="0"/>
              <a:buChar char="•"/>
            </a:pPr>
            <a:r>
              <a:rPr lang="en-US" sz="2000" dirty="0" smtClean="0">
                <a:solidFill>
                  <a:schemeClr val="accent6">
                    <a:lumMod val="50000"/>
                  </a:schemeClr>
                </a:solidFill>
              </a:rPr>
              <a:t>Now extinct, no known cause besides habitat loss</a:t>
            </a:r>
            <a:r>
              <a:rPr lang="en-US" sz="2000" dirty="0" smtClean="0"/>
              <a:t/>
            </a:r>
            <a:br>
              <a:rPr lang="en-US" sz="2000" dirty="0" smtClean="0"/>
            </a:br>
            <a:endParaRPr lang="en-US" sz="2000" dirty="0" smtClean="0"/>
          </a:p>
          <a:p>
            <a:pPr algn="l"/>
            <a:endParaRPr lang="en-US" sz="2000" dirty="0" smtClean="0"/>
          </a:p>
          <a:p>
            <a:endParaRPr lang="en-US" dirty="0"/>
          </a:p>
        </p:txBody>
      </p:sp>
      <p:sp>
        <p:nvSpPr>
          <p:cNvPr id="6" name="TextBox 5"/>
          <p:cNvSpPr txBox="1"/>
          <p:nvPr/>
        </p:nvSpPr>
        <p:spPr>
          <a:xfrm>
            <a:off x="7607300" y="4495800"/>
            <a:ext cx="3695700" cy="1477328"/>
          </a:xfrm>
          <a:prstGeom prst="rect">
            <a:avLst/>
          </a:prstGeom>
          <a:noFill/>
        </p:spPr>
        <p:txBody>
          <a:bodyPr wrap="square" rtlCol="0">
            <a:spAutoFit/>
          </a:bodyPr>
          <a:lstStyle/>
          <a:p>
            <a:r>
              <a:rPr lang="en-US" dirty="0" smtClean="0"/>
              <a:t>Click on the photo. Watch the three videos in this order (habitat, destruction of forest, and Brooding Frog in the tank and still of young in adults mouth). </a:t>
            </a:r>
          </a:p>
        </p:txBody>
      </p:sp>
      <p:sp>
        <p:nvSpPr>
          <p:cNvPr id="3" name="TextBox 2"/>
          <p:cNvSpPr txBox="1"/>
          <p:nvPr/>
        </p:nvSpPr>
        <p:spPr>
          <a:xfrm>
            <a:off x="8782050" y="3930134"/>
            <a:ext cx="2349500" cy="369332"/>
          </a:xfrm>
          <a:prstGeom prst="rect">
            <a:avLst/>
          </a:prstGeom>
          <a:solidFill>
            <a:schemeClr val="tx1"/>
          </a:solidFill>
        </p:spPr>
        <p:txBody>
          <a:bodyPr wrap="square" rtlCol="0">
            <a:spAutoFit/>
          </a:bodyPr>
          <a:lstStyle/>
          <a:p>
            <a:r>
              <a:rPr lang="en-US" b="1" dirty="0" smtClean="0">
                <a:solidFill>
                  <a:schemeClr val="bg1"/>
                </a:solidFill>
              </a:rPr>
              <a:t>Photo from arkive.org</a:t>
            </a:r>
            <a:endParaRPr lang="en-US" b="1" dirty="0">
              <a:solidFill>
                <a:schemeClr val="bg1"/>
              </a:solidFill>
            </a:endParaRPr>
          </a:p>
        </p:txBody>
      </p:sp>
    </p:spTree>
    <p:extLst>
      <p:ext uri="{BB962C8B-B14F-4D97-AF65-F5344CB8AC3E}">
        <p14:creationId xmlns:p14="http://schemas.microsoft.com/office/powerpoint/2010/main" val="226064307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699" y="931332"/>
            <a:ext cx="6241816" cy="1371600"/>
          </a:xfrm>
          <a:solidFill>
            <a:schemeClr val="accent1"/>
          </a:solidFill>
        </p:spPr>
        <p:txBody>
          <a:bodyPr>
            <a:normAutofit/>
          </a:bodyPr>
          <a:lstStyle/>
          <a:p>
            <a:r>
              <a:rPr lang="en-US" sz="5000" b="1" dirty="0" smtClean="0"/>
              <a:t>My Frog Book</a:t>
            </a:r>
            <a:endParaRPr lang="en-US" sz="5000" b="1" dirty="0"/>
          </a:p>
        </p:txBody>
      </p:sp>
      <p:pic>
        <p:nvPicPr>
          <p:cNvPr id="5" name="Picture Placeholder 4">
            <a:hlinkClick r:id="rId2"/>
          </p:cNvPr>
          <p:cNvPicPr>
            <a:picLocks noGrp="1" noChangeAspect="1"/>
          </p:cNvPicPr>
          <p:nvPr>
            <p:ph type="pic" idx="1"/>
          </p:nvPr>
        </p:nvPicPr>
        <p:blipFill>
          <a:blip r:embed="rId3">
            <a:extLst>
              <a:ext uri="{28A0092B-C50C-407E-A947-70E740481C1C}">
                <a14:useLocalDpi xmlns:a14="http://schemas.microsoft.com/office/drawing/2010/main" val="0"/>
              </a:ext>
            </a:extLst>
          </a:blip>
          <a:srcRect l="29172" r="29172"/>
          <a:stretch>
            <a:fillRect/>
          </a:stretch>
        </p:blipFill>
        <p:spPr/>
      </p:pic>
      <p:sp>
        <p:nvSpPr>
          <p:cNvPr id="4" name="Text Placeholder 3"/>
          <p:cNvSpPr>
            <a:spLocks noGrp="1"/>
          </p:cNvSpPr>
          <p:nvPr>
            <p:ph type="body" sz="half" idx="2"/>
          </p:nvPr>
        </p:nvSpPr>
        <p:spPr>
          <a:xfrm>
            <a:off x="1092199" y="2556932"/>
            <a:ext cx="6241816" cy="1828800"/>
          </a:xfrm>
        </p:spPr>
        <p:txBody>
          <a:bodyPr>
            <a:noAutofit/>
          </a:bodyPr>
          <a:lstStyle/>
          <a:p>
            <a:r>
              <a:rPr lang="en-US" sz="2000" dirty="0"/>
              <a:t>Click the photo to the right to learn more about the Blue Poison Dart Frog</a:t>
            </a:r>
            <a:r>
              <a:rPr lang="en-US" sz="2000" dirty="0" smtClean="0"/>
              <a:t>.</a:t>
            </a:r>
            <a:endParaRPr lang="en-US" sz="2000" dirty="0" smtClean="0"/>
          </a:p>
          <a:p>
            <a:r>
              <a:rPr lang="en-US" sz="2000" dirty="0" smtClean="0"/>
              <a:t>Once </a:t>
            </a:r>
            <a:r>
              <a:rPr lang="en-US" sz="2000" dirty="0" smtClean="0"/>
              <a:t>you have watched the three </a:t>
            </a:r>
            <a:r>
              <a:rPr lang="en-US" sz="2000" dirty="0" smtClean="0"/>
              <a:t>videos and reviewed the Blue Poison Dart Frog webpage, </a:t>
            </a:r>
            <a:r>
              <a:rPr lang="en-US" sz="2000" dirty="0" smtClean="0"/>
              <a:t>on the last page of your my frog booklet write something you have learned about the Brooding Frog or the Blue </a:t>
            </a:r>
            <a:r>
              <a:rPr lang="en-US" sz="2000" dirty="0"/>
              <a:t>Poison Dart </a:t>
            </a:r>
            <a:r>
              <a:rPr lang="en-US" sz="2000" dirty="0" smtClean="0"/>
              <a:t>Frog. </a:t>
            </a:r>
          </a:p>
          <a:p>
            <a:r>
              <a:rPr lang="en-US" sz="2000" dirty="0" smtClean="0"/>
              <a:t>Don’t forget turn your </a:t>
            </a:r>
            <a:r>
              <a:rPr lang="en-US" sz="2000" smtClean="0"/>
              <a:t>booklet </a:t>
            </a:r>
            <a:r>
              <a:rPr lang="en-US" sz="2000" smtClean="0"/>
              <a:t>in </a:t>
            </a:r>
            <a:r>
              <a:rPr lang="en-US" sz="2000" dirty="0" smtClean="0"/>
              <a:t>by Wednesday June 17th</a:t>
            </a:r>
            <a:endParaRPr lang="en-US" sz="2000" dirty="0"/>
          </a:p>
        </p:txBody>
      </p:sp>
      <p:sp>
        <p:nvSpPr>
          <p:cNvPr id="6" name="TextBox 5"/>
          <p:cNvSpPr txBox="1"/>
          <p:nvPr/>
        </p:nvSpPr>
        <p:spPr>
          <a:xfrm>
            <a:off x="8966200" y="5428734"/>
            <a:ext cx="2209800" cy="369332"/>
          </a:xfrm>
          <a:prstGeom prst="rect">
            <a:avLst/>
          </a:prstGeom>
          <a:solidFill>
            <a:schemeClr val="tx1"/>
          </a:solidFill>
        </p:spPr>
        <p:txBody>
          <a:bodyPr wrap="square" rtlCol="0">
            <a:spAutoFit/>
          </a:bodyPr>
          <a:lstStyle/>
          <a:p>
            <a:r>
              <a:rPr lang="en-US" dirty="0" smtClean="0">
                <a:solidFill>
                  <a:schemeClr val="bg1"/>
                </a:solidFill>
              </a:rPr>
              <a:t>Photo from arkive.org</a:t>
            </a:r>
            <a:endParaRPr lang="en-US" dirty="0">
              <a:solidFill>
                <a:schemeClr val="bg1"/>
              </a:solidFill>
            </a:endParaRPr>
          </a:p>
        </p:txBody>
      </p:sp>
    </p:spTree>
    <p:extLst>
      <p:ext uri="{BB962C8B-B14F-4D97-AF65-F5344CB8AC3E}">
        <p14:creationId xmlns:p14="http://schemas.microsoft.com/office/powerpoint/2010/main" val="3495556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110996" y="1244600"/>
            <a:ext cx="3797807" cy="723900"/>
          </a:xfrm>
          <a:solidFill>
            <a:schemeClr val="accent1">
              <a:lumMod val="40000"/>
              <a:lumOff val="60000"/>
            </a:schemeClr>
          </a:solidFill>
        </p:spPr>
        <p:txBody>
          <a:bodyPr>
            <a:normAutofit/>
          </a:bodyPr>
          <a:lstStyle/>
          <a:p>
            <a:r>
              <a:rPr lang="en-US" sz="3600" b="1" dirty="0" smtClean="0"/>
              <a:t>Red Legged Frog</a:t>
            </a:r>
            <a:endParaRPr lang="en-US" sz="3600" b="1"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8535" y="982663"/>
            <a:ext cx="4226865" cy="4892675"/>
          </a:xfrm>
        </p:spPr>
      </p:pic>
      <p:sp>
        <p:nvSpPr>
          <p:cNvPr id="10" name="Text Placeholder 9"/>
          <p:cNvSpPr>
            <a:spLocks noGrp="1"/>
          </p:cNvSpPr>
          <p:nvPr>
            <p:ph type="body" sz="half" idx="2"/>
          </p:nvPr>
        </p:nvSpPr>
        <p:spPr>
          <a:xfrm>
            <a:off x="1128711" y="3081864"/>
            <a:ext cx="3718455" cy="2849035"/>
          </a:xfrm>
        </p:spPr>
        <p:txBody>
          <a:bodyPr>
            <a:normAutofit/>
          </a:bodyPr>
          <a:lstStyle/>
          <a:p>
            <a:pPr marL="342900" indent="-342900">
              <a:buFont typeface="Arial" panose="020B0604020202020204" pitchFamily="34" charset="0"/>
              <a:buChar char="•"/>
            </a:pPr>
            <a:r>
              <a:rPr lang="en-US" sz="2000" dirty="0" smtClean="0"/>
              <a:t>From parts of California</a:t>
            </a:r>
          </a:p>
          <a:p>
            <a:endParaRPr lang="en-US" sz="2000" dirty="0" smtClean="0"/>
          </a:p>
          <a:p>
            <a:r>
              <a:rPr lang="en-US" sz="2500" b="1" dirty="0" smtClean="0"/>
              <a:t>-Reasons of threat:</a:t>
            </a:r>
          </a:p>
          <a:p>
            <a:pPr marL="285750" indent="-285750" algn="l">
              <a:buFont typeface="Arial" panose="020B0604020202020204" pitchFamily="34" charset="0"/>
              <a:buChar char="•"/>
            </a:pPr>
            <a:r>
              <a:rPr lang="en-US" sz="2000" dirty="0" smtClean="0"/>
              <a:t>Habitat loss, fungal disease, introduced bull frogs and fish</a:t>
            </a:r>
          </a:p>
          <a:p>
            <a:pPr marL="285750" indent="-285750" algn="l">
              <a:buFont typeface="Arial" panose="020B0604020202020204" pitchFamily="34" charset="0"/>
              <a:buChar char="•"/>
            </a:pPr>
            <a:r>
              <a:rPr lang="en-US" sz="2000" dirty="0" smtClean="0"/>
              <a:t>Killed by pesticides </a:t>
            </a:r>
            <a:endParaRPr lang="en-US" sz="2000" dirty="0"/>
          </a:p>
        </p:txBody>
      </p:sp>
      <p:sp>
        <p:nvSpPr>
          <p:cNvPr id="3" name="TextBox 2"/>
          <p:cNvSpPr txBox="1"/>
          <p:nvPr/>
        </p:nvSpPr>
        <p:spPr>
          <a:xfrm>
            <a:off x="7404100" y="5466834"/>
            <a:ext cx="3835400" cy="369332"/>
          </a:xfrm>
          <a:prstGeom prst="rect">
            <a:avLst/>
          </a:prstGeom>
          <a:solidFill>
            <a:schemeClr val="tx1"/>
          </a:solidFill>
        </p:spPr>
        <p:txBody>
          <a:bodyPr wrap="square" rtlCol="0">
            <a:spAutoFit/>
          </a:bodyPr>
          <a:lstStyle/>
          <a:p>
            <a:r>
              <a:rPr lang="en-US" b="1" dirty="0" smtClean="0">
                <a:solidFill>
                  <a:schemeClr val="bg1"/>
                </a:solidFill>
              </a:rPr>
              <a:t>Photo from The Frog Scientist book</a:t>
            </a:r>
            <a:endParaRPr lang="en-US" b="1" dirty="0">
              <a:solidFill>
                <a:schemeClr val="bg1"/>
              </a:solidFill>
            </a:endParaRPr>
          </a:p>
        </p:txBody>
      </p:sp>
    </p:spTree>
    <p:extLst>
      <p:ext uri="{BB962C8B-B14F-4D97-AF65-F5344CB8AC3E}">
        <p14:creationId xmlns:p14="http://schemas.microsoft.com/office/powerpoint/2010/main" val="3085753487"/>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433</TotalTime>
  <Words>472</Words>
  <Application>Microsoft Office PowerPoint</Application>
  <PresentationFormat>Widescreen</PresentationFormat>
  <Paragraphs>81</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Garamond</vt:lpstr>
      <vt:lpstr>Organic</vt:lpstr>
      <vt:lpstr>Types of Frogs;  Extinct/Threatened, Tree Frogs, True Frogs, Poisonous Frogs</vt:lpstr>
      <vt:lpstr>My Frog Booklet</vt:lpstr>
      <vt:lpstr>Bull Frog  (Largest True Frog)</vt:lpstr>
      <vt:lpstr>Tree Frogs</vt:lpstr>
      <vt:lpstr>Poisonous Frogs</vt:lpstr>
      <vt:lpstr>Blue Poison Dart Frog</vt:lpstr>
      <vt:lpstr>Extinct frogs</vt:lpstr>
      <vt:lpstr>My Frog Book</vt:lpstr>
      <vt:lpstr>Red Legged Frog</vt:lpstr>
      <vt:lpstr>Credits Slide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Frogs</dc:title>
  <dc:creator>Kylie</dc:creator>
  <cp:lastModifiedBy>Kylie</cp:lastModifiedBy>
  <cp:revision>40</cp:revision>
  <dcterms:created xsi:type="dcterms:W3CDTF">2015-06-06T03:07:45Z</dcterms:created>
  <dcterms:modified xsi:type="dcterms:W3CDTF">2015-06-14T16:51:31Z</dcterms:modified>
</cp:coreProperties>
</file>